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85" r:id="rId3"/>
    <p:sldMasterId id="2147483697" r:id="rId4"/>
  </p:sldMasterIdLst>
  <p:notesMasterIdLst>
    <p:notesMasterId r:id="rId44"/>
  </p:notesMasterIdLst>
  <p:handoutMasterIdLst>
    <p:handoutMasterId r:id="rId45"/>
  </p:handoutMasterIdLst>
  <p:sldIdLst>
    <p:sldId id="294" r:id="rId5"/>
    <p:sldId id="423" r:id="rId6"/>
    <p:sldId id="295" r:id="rId7"/>
    <p:sldId id="394" r:id="rId8"/>
    <p:sldId id="408" r:id="rId9"/>
    <p:sldId id="395" r:id="rId10"/>
    <p:sldId id="396" r:id="rId11"/>
    <p:sldId id="410" r:id="rId12"/>
    <p:sldId id="424" r:id="rId13"/>
    <p:sldId id="409" r:id="rId14"/>
    <p:sldId id="420" r:id="rId15"/>
    <p:sldId id="430" r:id="rId16"/>
    <p:sldId id="418" r:id="rId17"/>
    <p:sldId id="417" r:id="rId18"/>
    <p:sldId id="419" r:id="rId19"/>
    <p:sldId id="425" r:id="rId20"/>
    <p:sldId id="429" r:id="rId21"/>
    <p:sldId id="426" r:id="rId22"/>
    <p:sldId id="428" r:id="rId23"/>
    <p:sldId id="427" r:id="rId24"/>
    <p:sldId id="411" r:id="rId25"/>
    <p:sldId id="412" r:id="rId26"/>
    <p:sldId id="413" r:id="rId27"/>
    <p:sldId id="414" r:id="rId28"/>
    <p:sldId id="416" r:id="rId29"/>
    <p:sldId id="415" r:id="rId30"/>
    <p:sldId id="397" r:id="rId31"/>
    <p:sldId id="398" r:id="rId32"/>
    <p:sldId id="399" r:id="rId33"/>
    <p:sldId id="400" r:id="rId34"/>
    <p:sldId id="401" r:id="rId35"/>
    <p:sldId id="403" r:id="rId36"/>
    <p:sldId id="402" r:id="rId37"/>
    <p:sldId id="404" r:id="rId38"/>
    <p:sldId id="406" r:id="rId39"/>
    <p:sldId id="405" r:id="rId40"/>
    <p:sldId id="407" r:id="rId41"/>
    <p:sldId id="422" r:id="rId42"/>
    <p:sldId id="421" r:id="rId43"/>
  </p:sldIdLst>
  <p:sldSz cx="9144000" cy="6858000" type="screen4x3"/>
  <p:notesSz cx="6797675" cy="9926638"/>
  <p:defaultTextStyle>
    <a:defPPr>
      <a:defRPr lang="es-ES"/>
    </a:defPPr>
    <a:lvl1pPr algn="r" rtl="0" fontAlgn="base">
      <a:spcBef>
        <a:spcPct val="20000"/>
      </a:spcBef>
      <a:spcAft>
        <a:spcPct val="0"/>
      </a:spcAft>
      <a:buClr>
        <a:srgbClr val="FF0C00"/>
      </a:buClr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0C00"/>
      </a:buClr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0C00"/>
      </a:buClr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0C00"/>
      </a:buClr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0C00"/>
      </a:buClr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F0F"/>
    <a:srgbClr val="FF2525"/>
    <a:srgbClr val="FF0C00"/>
    <a:srgbClr val="0061FE"/>
    <a:srgbClr val="990099"/>
    <a:srgbClr val="E52330"/>
    <a:srgbClr val="003082"/>
    <a:srgbClr val="FF99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81183" autoAdjust="0"/>
  </p:normalViewPr>
  <p:slideViewPr>
    <p:cSldViewPr>
      <p:cViewPr varScale="1">
        <p:scale>
          <a:sx n="87" d="100"/>
          <a:sy n="87" d="100"/>
        </p:scale>
        <p:origin x="7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01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200" b="0">
                <a:latin typeface="frutiger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frutiger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842"/>
            <a:ext cx="2945659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200" b="0">
                <a:latin typeface="frutiger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842"/>
            <a:ext cx="2945659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frutiger" pitchFamily="34" charset="0"/>
              </a:defRPr>
            </a:lvl1pPr>
          </a:lstStyle>
          <a:p>
            <a:pPr>
              <a:defRPr/>
            </a:pPr>
            <a:fld id="{026CB1C4-0785-4FC9-913C-65AB2227E6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200" b="0">
                <a:latin typeface="frutiger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frutiger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4421"/>
            <a:ext cx="4984962" cy="4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470"/>
            <a:ext cx="2945659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200" b="0">
                <a:latin typeface="frutiger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470"/>
            <a:ext cx="2945659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frutiger" pitchFamily="34" charset="0"/>
              </a:defRPr>
            </a:lvl1pPr>
          </a:lstStyle>
          <a:p>
            <a:pPr>
              <a:defRPr/>
            </a:pPr>
            <a:fld id="{1A11EE86-3DDC-4162-AADF-383212CC271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1EE86-3DDC-4162-AADF-383212CC2712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5"/>
          <p:cNvSpPr>
            <a:spLocks noChangeShapeType="1"/>
          </p:cNvSpPr>
          <p:nvPr/>
        </p:nvSpPr>
        <p:spPr bwMode="auto">
          <a:xfrm>
            <a:off x="179388" y="981075"/>
            <a:ext cx="8964612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dirty="0"/>
          </a:p>
        </p:txBody>
      </p:sp>
      <p:pic>
        <p:nvPicPr>
          <p:cNvPr id="5" name="Picture 98" descr="Logo confedera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153511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51050" y="1700213"/>
            <a:ext cx="7092950" cy="1143000"/>
          </a:xfrm>
          <a:solidFill>
            <a:schemeClr val="tx2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Nuevas formas de control empresarial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068638"/>
            <a:ext cx="5616575" cy="1055687"/>
          </a:xfrm>
          <a:ln w="3175"/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88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s-ES"/>
              <a:t>Secretaría Confederal de Salud Laboral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38975" y="188913"/>
            <a:ext cx="1709738" cy="57832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08175" y="188913"/>
            <a:ext cx="4978400" cy="57832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9F46-9BFB-458D-87CA-0CACBBD61921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EAE5-2514-4486-B09A-97B53A71599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55196-0C4C-4782-AD07-FE67FB56F5EB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FC93-AAC3-4CCC-B82B-2D7A0415196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D889-56A7-4D5D-8B05-15634B70C71C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54A7-05AC-4633-B734-18DF6B219BE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0420-BBF9-40F7-92BB-7C79921E1CD8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F5CC-631E-4505-B365-7C09AA4C8DE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0020-9EAB-4819-AC93-2F3AEEEB4845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A6D3-1F12-4B2E-8CBB-BD2ACEB2DFE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A4D-5A71-4B83-B2FA-D8D065A0B962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2A3F-FB07-4715-A260-3B7CD8AA9F2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EAF13-BB9D-428E-87E8-82019B85D2C8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B8A9-ED42-46A6-8DC7-7983571038A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4931C-344B-47A9-9489-599D248DBF76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B62C-6333-482F-AEFB-AE9CCDE4F3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6CAF-C6BA-4B69-B88B-F8EEEE5CCB07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ABB5-6964-4A4E-9AB5-E0A22C0DDBB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E7862-7D8C-49CB-AB40-C8ADE5092A41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085D-3DD9-4FFD-A4AB-6F49EA8B17B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0A34-8220-4F6C-9218-31DDDA195E9D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9714-9D0C-44E1-A61F-D69947754B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845A7-1B46-41FB-B35F-131E5883E411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E36E8-E2E4-482A-8369-9D3F422D473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CF19-2315-4EDC-B1F0-EBB11A3DF2E1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29A7-F231-42B4-84CA-430C2F511E7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C265-A7D2-4232-A672-7BA68EA9994F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4BC70-BE58-49E5-AD59-98EC8C8B1EE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60029-0291-42B4-8970-FA53FB83C327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51C8-A9E7-4E28-84EA-18941C423A9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EE25D-C051-4891-806D-1FA7BAF757A4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2D473-3527-4913-9A1A-E75F39B478C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5E6A-5D45-478B-A234-042E41E7AAE4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23301-CE0E-4527-BA74-A1349BDA8F7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D92A-5BCA-4051-9A69-3C0D57F1313E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7579-71DC-463F-95FB-6DC6D58AF82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205D-6D59-4103-9056-00B3E4CCFD46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BC277-14BE-45CD-AC19-81CECBA8D93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94F7-E359-4A57-9D19-AB0731D0867D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A31A1-613E-4CE2-B9C6-1DA3D6A0742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CBCD-6F91-47A0-BEB4-2ED23E398691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7411-812C-4A94-9519-D9BE8DCB1F2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885E-4115-416D-BD63-0819FA904730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157B-99A9-49D4-9E17-018E341CF39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A610F-A32C-45B3-B0CA-6BB890E62F06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26C9F-5BD7-4B9A-B0B6-49AB7744AC8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D7A24-995C-4DDE-B18D-0D321778C56E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F1EB-7820-47C2-A39E-630F91E8F15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01948-9A13-4B5C-B65C-76A01DE2E771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A0F60-EA4D-4F83-BC66-123352A2EF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92F6-7CFC-408A-98DF-E933DF9B29CB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9816-F668-463B-9C5E-8052A66FE1C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14EB-DE9D-4E24-9822-9469633886D3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99209-9BF5-43BF-B587-58B2B2EC2CD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C0BC-4626-4004-B1EE-27504BD6477E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D5B8-4380-4A3F-B700-68F68BC89FD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08175" y="1628775"/>
            <a:ext cx="33432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03850" y="1628775"/>
            <a:ext cx="33448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43213" y="188913"/>
            <a:ext cx="55387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28775"/>
            <a:ext cx="68405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2º conferencia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3076" name="Picture 167" descr="Logo confederació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115888"/>
            <a:ext cx="153511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2" name="Line 168"/>
          <p:cNvSpPr>
            <a:spLocks noChangeShapeType="1"/>
          </p:cNvSpPr>
          <p:nvPr userDrawn="1"/>
        </p:nvSpPr>
        <p:spPr bwMode="auto">
          <a:xfrm>
            <a:off x="179388" y="981075"/>
            <a:ext cx="896461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defRPr/>
            </a:pPr>
            <a:r>
              <a:rPr lang="es-ES" sz="1200" dirty="0">
                <a:solidFill>
                  <a:schemeClr val="bg1"/>
                </a:solidFill>
                <a:latin typeface="Arial" charset="0"/>
              </a:rPr>
              <a:t>secretaría confederal de salud laboral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C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C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C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C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0C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0C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0C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0C00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rgbClr val="FF0C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rgbClr val="FF0C00"/>
        </a:buClr>
        <a:buFont typeface="Wingdings" pitchFamily="2" charset="2"/>
        <a:buChar char="§"/>
        <a:defRPr sz="2400">
          <a:solidFill>
            <a:srgbClr val="FF0C00"/>
          </a:solidFill>
          <a:latin typeface="+mn-lt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Clr>
          <a:srgbClr val="FF0C00"/>
        </a:buClr>
        <a:buFont typeface="frutiger" pitchFamily="34" charset="0"/>
        <a:buChar char="°"/>
        <a:defRPr sz="20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rgbClr val="FF0C00"/>
        </a:buClr>
        <a:buChar char="•"/>
        <a:defRPr>
          <a:solidFill>
            <a:srgbClr val="FF0C00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lr>
          <a:srgbClr val="FF0C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628900" indent="-342900" algn="l" rtl="0" fontAlgn="base">
        <a:spcBef>
          <a:spcPct val="20000"/>
        </a:spcBef>
        <a:spcAft>
          <a:spcPct val="0"/>
        </a:spcAft>
        <a:buClr>
          <a:srgbClr val="FF0C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3086100" indent="-342900" algn="l" rtl="0" fontAlgn="base">
        <a:spcBef>
          <a:spcPct val="20000"/>
        </a:spcBef>
        <a:spcAft>
          <a:spcPct val="0"/>
        </a:spcAft>
        <a:buClr>
          <a:srgbClr val="FF0C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543300" indent="-342900" algn="l" rtl="0" fontAlgn="base">
        <a:spcBef>
          <a:spcPct val="20000"/>
        </a:spcBef>
        <a:spcAft>
          <a:spcPct val="0"/>
        </a:spcAft>
        <a:buClr>
          <a:srgbClr val="FF0C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4000500" indent="-342900" algn="l" rtl="0" fontAlgn="base">
        <a:spcBef>
          <a:spcPct val="20000"/>
        </a:spcBef>
        <a:spcAft>
          <a:spcPct val="0"/>
        </a:spcAft>
        <a:buClr>
          <a:srgbClr val="FF0C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7AC3FE-5B96-4963-8E24-AA5E9A8885DA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F31086-1E55-4C8C-97A0-2AF05BF9C22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2D0CF1-0421-42D2-AE59-4EA4D2FFB24B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E72378-F82B-4F20-8F1E-F67A85CEB23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61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2B5AAA-6C32-4246-A69C-C14E78BC6597}" type="datetimeFigureOut">
              <a:rPr lang="es-ES"/>
              <a:pPr>
                <a:defRPr/>
              </a:pPr>
              <a:t>04/05/2023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51886C-FC11-4CCA-B406-69F88FE69EC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8722568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700808"/>
            <a:ext cx="8244408" cy="2160240"/>
          </a:xfrm>
        </p:spPr>
        <p:txBody>
          <a:bodyPr/>
          <a:lstStyle/>
          <a:p>
            <a:r>
              <a:rPr lang="es-ES" sz="3400" dirty="0"/>
              <a:t>Riesgos en el trabajo relacionados con altas temperaturas y olas de calor</a:t>
            </a:r>
            <a:br>
              <a:rPr lang="es-ES" sz="2400" dirty="0"/>
            </a:br>
            <a:br>
              <a:rPr lang="es-ES" sz="2400" dirty="0"/>
            </a:br>
            <a:r>
              <a:rPr lang="es-ES" sz="1800" dirty="0"/>
              <a:t>Seminario riesgos de altas temperaturas en el trabajo de CCOO Aragón</a:t>
            </a:r>
            <a:endParaRPr lang="es-E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4077072"/>
            <a:ext cx="6912768" cy="1944216"/>
          </a:xfrm>
        </p:spPr>
        <p:txBody>
          <a:bodyPr/>
          <a:lstStyle/>
          <a:p>
            <a:r>
              <a:rPr lang="es-ES" dirty="0"/>
              <a:t>Zaragoza, 4 de mayo de 2023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Óscar Bayona Plaza</a:t>
            </a:r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0" y="6667500"/>
            <a:ext cx="9144000" cy="187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0" scaled="1"/>
          </a:gradFill>
          <a:ln w="317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s-ES" sz="1050" dirty="0">
                <a:solidFill>
                  <a:schemeClr val="bg1"/>
                </a:solidFill>
                <a:latin typeface="Arial" pitchFamily="34" charset="0"/>
              </a:rPr>
              <a:t>Secretaría de salud laboral y sostenibilidad medioambiental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Muertes por golpe de calor en España 2022</a:t>
            </a:r>
          </a:p>
        </p:txBody>
      </p:sp>
      <p:pic>
        <p:nvPicPr>
          <p:cNvPr id="3" name="2 Imagen" descr="Golpe de calor Madr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340768"/>
            <a:ext cx="5689200" cy="47251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1520" y="1484784"/>
            <a:ext cx="3096344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s-ES" sz="1600" dirty="0">
                <a:latin typeface="+mj-lt"/>
              </a:rPr>
              <a:t>15/07 Madrid: limpieza urbana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1600" dirty="0">
                <a:latin typeface="+mj-lt"/>
              </a:rPr>
              <a:t>16/07 Madrid: industrial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1600" dirty="0">
                <a:latin typeface="+mj-lt"/>
              </a:rPr>
              <a:t>21/07 Madrid: repartidor de propaganda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1600" dirty="0">
                <a:latin typeface="+mj-lt"/>
              </a:rPr>
              <a:t>7/08 Granada: limpieza urbana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1600" dirty="0">
                <a:latin typeface="+mj-lt"/>
              </a:rPr>
              <a:t>9/08 Murcia: sector agrario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1600" dirty="0">
                <a:latin typeface="+mj-lt"/>
              </a:rPr>
              <a:t>12/08 Lleida: construcción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1600" dirty="0">
                <a:latin typeface="+mj-lt"/>
              </a:rPr>
              <a:t>23/08 Teruel: construcción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1600" dirty="0">
                <a:latin typeface="+mj-lt"/>
              </a:rPr>
              <a:t>29/08 Murcia: construcción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1600" dirty="0">
                <a:latin typeface="+mj-lt"/>
              </a:rPr>
              <a:t>31/08 Murcia: construcción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Marco normativo altas temperaturas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95536" y="1220559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>
                <a:latin typeface="+mj-lt"/>
              </a:rPr>
              <a:t>Ley 31/1995, de Prevención de Riesgos Laborales:</a:t>
            </a:r>
            <a:endParaRPr lang="es-ES" sz="1100" u="sng" dirty="0">
              <a:latin typeface="+mj-lt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000" dirty="0">
                <a:latin typeface="+mj-lt"/>
              </a:rPr>
              <a:t>Art. 14. </a:t>
            </a:r>
            <a:r>
              <a:rPr lang="es-ES" sz="2000" dirty="0"/>
              <a:t>Derecho a la protección frente a los riesgos laborales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000" dirty="0">
                <a:latin typeface="+mj-lt"/>
              </a:rPr>
              <a:t>Art. 15. Principios de la acción preventiva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5536" y="2871168"/>
            <a:ext cx="82089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>
                <a:latin typeface="+mj-lt"/>
              </a:rPr>
              <a:t>RD 486/1997, de lugares de trabajo:</a:t>
            </a:r>
            <a:endParaRPr lang="es-ES" sz="2000" u="sng" dirty="0">
              <a:latin typeface="+mj-lt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000" dirty="0">
                <a:latin typeface="+mj-lt"/>
              </a:rPr>
              <a:t>Art. 2. Objeto (excepciones): </a:t>
            </a:r>
            <a:r>
              <a:rPr lang="es-ES" sz="2000" b="0" dirty="0"/>
              <a:t>medios de transporte, obras de construcción, industrias de extracción, buques de pesca, sector agrícola o forestal fuera de la zona edificada de los mismos </a:t>
            </a:r>
            <a:endParaRPr lang="es-ES" sz="2000" dirty="0">
              <a:latin typeface="+mj-lt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000" dirty="0">
                <a:latin typeface="+mj-lt"/>
              </a:rPr>
              <a:t>Art. </a:t>
            </a:r>
            <a:r>
              <a:rPr lang="es-ES" sz="2000" dirty="0"/>
              <a:t>7. Condiciones ambientales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000" dirty="0"/>
              <a:t>Anexo III: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s-ES" sz="2000" b="0" dirty="0"/>
              <a:t>Temperatura en locales con trabajos sedentarios (oficinas o similares) entre 17º y 27º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s-ES" sz="2000" b="0" dirty="0"/>
              <a:t>Temperatura en locales con trabajos ligeros entre 14º y 25º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Real Decreto-ley 14/2022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20" y="1196752"/>
            <a:ext cx="8640960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latin typeface="+mj-lt"/>
              </a:rPr>
              <a:t> </a:t>
            </a:r>
            <a:r>
              <a:rPr lang="es-ES" sz="1600" dirty="0"/>
              <a:t>PLAN DE CHOQUE DE AHORRO Y GESTIÓN ENERGÉTICA EN CLIMATIZACIÓN</a:t>
            </a:r>
          </a:p>
          <a:p>
            <a:pPr algn="l">
              <a:buFont typeface="Arial" pitchFamily="34" charset="0"/>
              <a:buChar char="•"/>
            </a:pPr>
            <a:r>
              <a:rPr lang="es-ES" sz="1600" b="0" dirty="0">
                <a:latin typeface="+mj-lt"/>
              </a:rPr>
              <a:t> Ámbito de aplicación: recintos habitables acondicionados (RITE) con usos: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es-ES" sz="1600" b="0" dirty="0">
                <a:latin typeface="+mj-lt"/>
              </a:rPr>
              <a:t>Administrativo.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es-ES" sz="1600" b="0" dirty="0">
                <a:latin typeface="+mj-lt"/>
              </a:rPr>
              <a:t>Comercial: tiendas, supermercados, grandes almacenes, centros comerciales y similares.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es-ES" sz="1600" b="0" dirty="0">
                <a:latin typeface="+mj-lt"/>
              </a:rPr>
              <a:t>Pública concurrencia:</a:t>
            </a:r>
          </a:p>
          <a:p>
            <a:pPr lvl="1" algn="l">
              <a:buFont typeface="Wingdings" pitchFamily="2" charset="2"/>
              <a:buChar char="ü"/>
            </a:pPr>
            <a:r>
              <a:rPr lang="es-ES" sz="1600" b="0" dirty="0">
                <a:latin typeface="+mj-lt"/>
              </a:rPr>
              <a:t> Culturales: teatros, cines, auditorios, centros de congresos, salas de exposiciones y similares.</a:t>
            </a:r>
          </a:p>
          <a:p>
            <a:pPr lvl="1" algn="l">
              <a:buFont typeface="Wingdings" pitchFamily="2" charset="2"/>
              <a:buChar char="ü"/>
            </a:pPr>
            <a:r>
              <a:rPr lang="es-ES" sz="1600" b="0" dirty="0">
                <a:latin typeface="+mj-lt"/>
              </a:rPr>
              <a:t> Establecimientos de espectáculos públicos y actividades recreativas.</a:t>
            </a:r>
          </a:p>
          <a:p>
            <a:pPr lvl="1" algn="l">
              <a:buFont typeface="Wingdings" pitchFamily="2" charset="2"/>
              <a:buChar char="ü"/>
            </a:pPr>
            <a:r>
              <a:rPr lang="es-ES" sz="1600" b="0" dirty="0">
                <a:latin typeface="+mj-lt"/>
              </a:rPr>
              <a:t> Restauración: bares, restaurantes y cafeterías.</a:t>
            </a:r>
          </a:p>
          <a:p>
            <a:pPr lvl="1" algn="l">
              <a:buFont typeface="Wingdings" pitchFamily="2" charset="2"/>
              <a:buChar char="ü"/>
            </a:pPr>
            <a:r>
              <a:rPr lang="es-ES" sz="1600" b="0" dirty="0">
                <a:latin typeface="+mj-lt"/>
              </a:rPr>
              <a:t> Transporte de personas: estaciones y aeropuertos.</a:t>
            </a:r>
          </a:p>
          <a:p>
            <a:pPr algn="l">
              <a:buFont typeface="Arial" pitchFamily="34" charset="0"/>
              <a:buChar char="•"/>
            </a:pPr>
            <a:r>
              <a:rPr lang="es-ES" sz="1600" b="0" dirty="0">
                <a:latin typeface="+mj-lt"/>
              </a:rPr>
              <a:t> Límites de temperatura: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es-ES" sz="1600" b="0" dirty="0">
                <a:latin typeface="+mj-lt"/>
              </a:rPr>
              <a:t>En recintos </a:t>
            </a:r>
            <a:r>
              <a:rPr lang="es-ES" sz="1600" b="0" dirty="0" err="1">
                <a:latin typeface="+mj-lt"/>
              </a:rPr>
              <a:t>calefactados</a:t>
            </a:r>
            <a:r>
              <a:rPr lang="es-ES" sz="1600" b="0" dirty="0">
                <a:latin typeface="+mj-lt"/>
              </a:rPr>
              <a:t> no será superior a 19 ºC.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es-ES" sz="1600" b="0" dirty="0">
                <a:latin typeface="+mj-lt"/>
              </a:rPr>
              <a:t>En recintos refrigerados no será inferior a 27 ºC.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es-ES" sz="1600" b="0" dirty="0">
                <a:latin typeface="+mj-lt"/>
              </a:rPr>
              <a:t>Humedad relativa entre el 30% y el 70%.</a:t>
            </a:r>
          </a:p>
          <a:p>
            <a:pPr algn="l">
              <a:buFont typeface="Arial" pitchFamily="34" charset="0"/>
              <a:buChar char="•"/>
            </a:pPr>
            <a:r>
              <a:rPr lang="es-ES" sz="1600" b="0" dirty="0">
                <a:latin typeface="+mj-lt"/>
              </a:rPr>
              <a:t> Ajustar a los límites del RD 486/1997, de lugares de trabajo.</a:t>
            </a:r>
          </a:p>
          <a:p>
            <a:pPr algn="l">
              <a:buFont typeface="Arial" pitchFamily="34" charset="0"/>
              <a:buChar char="•"/>
            </a:pPr>
            <a:r>
              <a:rPr lang="es-ES" sz="1600" b="0" dirty="0">
                <a:latin typeface="+mj-lt"/>
              </a:rPr>
              <a:t> No afectan los límites en recintos que justifiquen la necesidad de mantener condiciones ambientales especiales o dispongan de una normativa específica que así lo establezca. Debe existir una separación física entre los recintos.</a:t>
            </a:r>
            <a:endParaRPr lang="es-ES" sz="1600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PRL y altas temperaturas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1124744"/>
            <a:ext cx="8064896" cy="14401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Las </a:t>
            </a:r>
            <a:r>
              <a:rPr lang="es-ES" sz="2000" dirty="0">
                <a:solidFill>
                  <a:schemeClr val="bg1"/>
                </a:solidFill>
                <a:latin typeface="+mj-lt"/>
              </a:rPr>
              <a:t>exposiciones laborales a altas temperaturas ambientales son condiciones de trabajo sobre las que debe actuar el empleador para la prevención de riesgos laborales, aunque sean “natural” y de origen externo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3017969"/>
            <a:ext cx="8064896" cy="321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latin typeface="+mj-lt"/>
              </a:rPr>
              <a:t>Plan de prevención frente a altas temperaturas</a:t>
            </a:r>
          </a:p>
          <a:p>
            <a:pPr algn="ctr"/>
            <a:endParaRPr lang="es-ES" sz="110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ES" sz="2000" dirty="0">
                <a:latin typeface="+mj-lt"/>
              </a:rPr>
              <a:t>Método para establecer en cada momento el “nivel de acción” preventiva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" sz="2000" dirty="0">
                <a:latin typeface="+mj-lt"/>
              </a:rPr>
              <a:t>Medidas preventivas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" sz="2000" dirty="0">
                <a:latin typeface="+mj-lt"/>
              </a:rPr>
              <a:t>Responsabilidades in situ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" sz="2000" dirty="0">
                <a:latin typeface="+mj-lt"/>
              </a:rPr>
              <a:t>Formación para trabajadores y mandos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" sz="2000" dirty="0">
                <a:latin typeface="+mj-lt"/>
              </a:rPr>
              <a:t>Primeros auxilios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" sz="2000" dirty="0">
                <a:latin typeface="+mj-lt"/>
              </a:rPr>
              <a:t>Seguimiento de la efectividad del plan y vigilancia de la salud</a:t>
            </a:r>
            <a:endParaRPr lang="es-ES" sz="2800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 de calor</a:t>
            </a:r>
          </a:p>
        </p:txBody>
      </p:sp>
      <p:pic>
        <p:nvPicPr>
          <p:cNvPr id="3" name="2 Imagen" descr="Índice de ca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278347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Medidas preventivas frente a altas temperaturas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1520" y="1268760"/>
            <a:ext cx="8640960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s-ES" sz="1800" dirty="0">
                <a:latin typeface="+mj-lt"/>
              </a:rPr>
              <a:t>Evitar exposición al sol durante el trabajo: sombra, ropa, crema solar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" sz="1800" dirty="0">
                <a:latin typeface="+mj-lt"/>
              </a:rPr>
              <a:t>Espacios frescos para el descanso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" sz="1800" dirty="0">
                <a:latin typeface="+mj-lt"/>
              </a:rPr>
              <a:t>Suministrar agua fresca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" sz="1800" dirty="0">
                <a:latin typeface="+mj-lt"/>
              </a:rPr>
              <a:t>Si se usan EPI, planificar el trabajo para reducir el esfuerzo físico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" sz="1800" dirty="0">
                <a:latin typeface="+mj-lt"/>
              </a:rPr>
              <a:t>Para reducir tareas con esfuerzo físico se adoptarán soluciones técnicas y/o se modificará la organización del trabajo (aplazar tareas que demanden especial esfuerzo físico o cambiar el horario)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" sz="1800" dirty="0">
                <a:latin typeface="+mj-lt"/>
              </a:rPr>
              <a:t>Aumentar frecuencia de pausas o descansos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" sz="1800" dirty="0">
                <a:latin typeface="+mj-lt"/>
              </a:rPr>
              <a:t>En condiciones de peligro o peligro extremo 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ES" sz="1800" dirty="0">
                <a:latin typeface="+mj-lt"/>
              </a:rPr>
              <a:t>No se realizarán trabajos en solitario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ES" sz="1800" dirty="0">
                <a:latin typeface="+mj-lt"/>
              </a:rPr>
              <a:t>Se aumentarán las pausas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ES" sz="1800" dirty="0">
                <a:latin typeface="+mj-lt"/>
              </a:rPr>
              <a:t>Se aplazarán tareas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ES" sz="1800" dirty="0">
                <a:latin typeface="+mj-lt"/>
              </a:rPr>
              <a:t>Para tareas “inaplazables” se implantarán sistemas de permisos escritos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ES" sz="1800" dirty="0">
                <a:latin typeface="+mj-lt"/>
              </a:rPr>
              <a:t>En circunstancias extremas e “inaplazables”, personal médico in situ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Acción sindical de CCOO</a:t>
            </a:r>
          </a:p>
        </p:txBody>
      </p:sp>
      <p:pic>
        <p:nvPicPr>
          <p:cNvPr id="3" name="2 Imagen" descr="Habitat ca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mpaña Il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397985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843213" y="188913"/>
            <a:ext cx="5538787" cy="669925"/>
          </a:xfrm>
        </p:spPr>
        <p:txBody>
          <a:bodyPr/>
          <a:lstStyle/>
          <a:p>
            <a:r>
              <a:rPr lang="es-ES" dirty="0"/>
              <a:t>Acción sindical de CCOO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843213" y="188913"/>
            <a:ext cx="5538787" cy="669925"/>
          </a:xfrm>
        </p:spPr>
        <p:txBody>
          <a:bodyPr/>
          <a:lstStyle/>
          <a:p>
            <a:r>
              <a:rPr lang="es-ES" dirty="0"/>
              <a:t>Acción sindical de CCOO</a:t>
            </a:r>
          </a:p>
        </p:txBody>
      </p:sp>
      <p:pic>
        <p:nvPicPr>
          <p:cNvPr id="5" name="4 Imagen" descr="Habitat Andalucí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Acción sindical de CCOO</a:t>
            </a:r>
          </a:p>
        </p:txBody>
      </p:sp>
      <p:pic>
        <p:nvPicPr>
          <p:cNvPr id="5" name="4 Imagen" descr="Habitat frí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6317" y="1052736"/>
            <a:ext cx="3869899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188913"/>
            <a:ext cx="6042249" cy="669925"/>
          </a:xfrm>
        </p:spPr>
        <p:txBody>
          <a:bodyPr/>
          <a:lstStyle/>
          <a:p>
            <a:r>
              <a:rPr lang="es-ES" dirty="0"/>
              <a:t>El cambio climático es el presente</a:t>
            </a:r>
          </a:p>
        </p:txBody>
      </p:sp>
      <p:pic>
        <p:nvPicPr>
          <p:cNvPr id="3" name="2 Imagen" descr="AEM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7" y="1887109"/>
            <a:ext cx="5839743" cy="45662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259632" y="119675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Previsión de la AEMET para el 27/04/2023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843213" y="188913"/>
            <a:ext cx="5538787" cy="669925"/>
          </a:xfrm>
        </p:spPr>
        <p:txBody>
          <a:bodyPr/>
          <a:lstStyle/>
          <a:p>
            <a:r>
              <a:rPr lang="es-ES" dirty="0"/>
              <a:t>Acción sindical de CCOO</a:t>
            </a:r>
          </a:p>
        </p:txBody>
      </p:sp>
      <p:pic>
        <p:nvPicPr>
          <p:cNvPr id="4" name="3 Imagen" descr="Enseñan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2415" y="1052736"/>
            <a:ext cx="4357817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Fenómenos meteorológicos extremos</a:t>
            </a:r>
          </a:p>
        </p:txBody>
      </p:sp>
      <p:pic>
        <p:nvPicPr>
          <p:cNvPr id="3" name="2 Imagen" descr="Cap de fibl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509120"/>
            <a:ext cx="2952328" cy="1944216"/>
          </a:xfrm>
          <a:prstGeom prst="rect">
            <a:avLst/>
          </a:prstGeom>
        </p:spPr>
      </p:pic>
      <p:pic>
        <p:nvPicPr>
          <p:cNvPr id="4" name="3 Imagen" descr="D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124744"/>
            <a:ext cx="2952328" cy="1944216"/>
          </a:xfrm>
          <a:prstGeom prst="rect">
            <a:avLst/>
          </a:prstGeom>
        </p:spPr>
      </p:pic>
      <p:pic>
        <p:nvPicPr>
          <p:cNvPr id="5" name="4 Imagen" descr="Filome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1124744"/>
            <a:ext cx="2914866" cy="1944216"/>
          </a:xfrm>
          <a:prstGeom prst="rect">
            <a:avLst/>
          </a:prstGeom>
        </p:spPr>
      </p:pic>
      <p:pic>
        <p:nvPicPr>
          <p:cNvPr id="7" name="6 Imagen" descr="Tempor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509120"/>
            <a:ext cx="2952328" cy="1944216"/>
          </a:xfrm>
          <a:prstGeom prst="rect">
            <a:avLst/>
          </a:prstGeom>
        </p:spPr>
      </p:pic>
      <p:pic>
        <p:nvPicPr>
          <p:cNvPr id="8" name="7 Imagen" descr="Inundació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780928"/>
            <a:ext cx="2952328" cy="1944215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347864" y="1720840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s-ES" sz="2000" dirty="0"/>
              <a:t>Daños directos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419872" y="5085184"/>
            <a:ext cx="252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s-ES" sz="2000" dirty="0"/>
              <a:t>Pérdida de adherencia a tratamientos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07504" y="3307631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s-ES" sz="2000" dirty="0"/>
              <a:t>Ansiedad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s-ES" sz="2000" dirty="0"/>
              <a:t>Estrés postraumático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012160" y="3307631"/>
            <a:ext cx="2987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s-ES" sz="2000" dirty="0"/>
              <a:t>Depresión 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s-ES" sz="2000" dirty="0"/>
              <a:t>Enfermedad mental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Efectos de las inundaciones</a:t>
            </a:r>
          </a:p>
        </p:txBody>
      </p:sp>
      <p:pic>
        <p:nvPicPr>
          <p:cNvPr id="3" name="Imagen 12">
            <a:extLst>
              <a:ext uri="{FF2B5EF4-FFF2-40B4-BE49-F238E27FC236}">
                <a16:creationId xmlns:a16="http://schemas.microsoft.com/office/drawing/2014/main" id="{1D659129-1F55-464E-8506-D3EE336260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108997"/>
            <a:ext cx="3960440" cy="75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14">
            <a:extLst>
              <a:ext uri="{FF2B5EF4-FFF2-40B4-BE49-F238E27FC236}">
                <a16:creationId xmlns:a16="http://schemas.microsoft.com/office/drawing/2014/main" id="{4BB86CEC-DE51-491F-AE4A-C0BE706BD746}"/>
              </a:ext>
            </a:extLst>
          </p:cNvPr>
          <p:cNvSpPr/>
          <p:nvPr/>
        </p:nvSpPr>
        <p:spPr>
          <a:xfrm>
            <a:off x="3207236" y="4149080"/>
            <a:ext cx="2372876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 eviscerar el animal se producía la rotura de la vejiga y la exposición de trabajadores a las orina contaminada</a:t>
            </a:r>
          </a:p>
        </p:txBody>
      </p:sp>
      <p:sp>
        <p:nvSpPr>
          <p:cNvPr id="5" name="Rectángulo 17">
            <a:extLst>
              <a:ext uri="{FF2B5EF4-FFF2-40B4-BE49-F238E27FC236}">
                <a16:creationId xmlns:a16="http://schemas.microsoft.com/office/drawing/2014/main" id="{D494B47D-3F07-41F7-92AC-EC9FD4B5DC66}"/>
              </a:ext>
            </a:extLst>
          </p:cNvPr>
          <p:cNvSpPr/>
          <p:nvPr/>
        </p:nvSpPr>
        <p:spPr>
          <a:xfrm>
            <a:off x="107504" y="1340768"/>
            <a:ext cx="244827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una determinada región ganadera se produjeron una serie inundaciones seguidas de un periodo de altas temperaturas</a:t>
            </a:r>
          </a:p>
        </p:txBody>
      </p:sp>
      <p:sp>
        <p:nvSpPr>
          <p:cNvPr id="6" name="Flecha abajo 10">
            <a:extLst>
              <a:ext uri="{FF2B5EF4-FFF2-40B4-BE49-F238E27FC236}">
                <a16:creationId xmlns:a16="http://schemas.microsoft.com/office/drawing/2014/main" id="{B6DCE62F-E7EB-49C8-94DD-FEB85E38F2D0}"/>
              </a:ext>
            </a:extLst>
          </p:cNvPr>
          <p:cNvSpPr/>
          <p:nvPr/>
        </p:nvSpPr>
        <p:spPr>
          <a:xfrm rot="16200000">
            <a:off x="2339752" y="1628800"/>
            <a:ext cx="1152128" cy="5760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latin typeface="+mj-lt"/>
            </a:endParaRPr>
          </a:p>
        </p:txBody>
      </p:sp>
      <p:pic>
        <p:nvPicPr>
          <p:cNvPr id="7" name="Imagen 20">
            <a:extLst>
              <a:ext uri="{FF2B5EF4-FFF2-40B4-BE49-F238E27FC236}">
                <a16:creationId xmlns:a16="http://schemas.microsoft.com/office/drawing/2014/main" id="{4A38B372-CC7E-4EC7-BF19-1C8B3737EE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2953" y="1140479"/>
            <a:ext cx="2257159" cy="1640449"/>
          </a:xfrm>
          <a:prstGeom prst="rect">
            <a:avLst/>
          </a:prstGeom>
        </p:spPr>
      </p:pic>
      <p:sp>
        <p:nvSpPr>
          <p:cNvPr id="9" name="CuadroTexto 22">
            <a:extLst>
              <a:ext uri="{FF2B5EF4-FFF2-40B4-BE49-F238E27FC236}">
                <a16:creationId xmlns:a16="http://schemas.microsoft.com/office/drawing/2014/main" id="{9FB7A0A3-1A43-4ECC-ABCC-DB968BBC8518}"/>
              </a:ext>
            </a:extLst>
          </p:cNvPr>
          <p:cNvSpPr txBox="1"/>
          <p:nvPr/>
        </p:nvSpPr>
        <p:spPr>
          <a:xfrm>
            <a:off x="6804248" y="5805264"/>
            <a:ext cx="19442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EFECTO CLIMÁTICO</a:t>
            </a:r>
          </a:p>
        </p:txBody>
      </p:sp>
      <p:sp>
        <p:nvSpPr>
          <p:cNvPr id="10" name="CuadroTexto 23">
            <a:extLst>
              <a:ext uri="{FF2B5EF4-FFF2-40B4-BE49-F238E27FC236}">
                <a16:creationId xmlns:a16="http://schemas.microsoft.com/office/drawing/2014/main" id="{BCE4BED9-4EE4-40E4-9835-530680AD5A24}"/>
              </a:ext>
            </a:extLst>
          </p:cNvPr>
          <p:cNvSpPr txBox="1"/>
          <p:nvPr/>
        </p:nvSpPr>
        <p:spPr>
          <a:xfrm>
            <a:off x="344394" y="5805264"/>
            <a:ext cx="19233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SALUD DE LOS TRABAJADORES</a:t>
            </a:r>
          </a:p>
        </p:txBody>
      </p:sp>
      <p:sp>
        <p:nvSpPr>
          <p:cNvPr id="11" name="Flecha abajo 10">
            <a:extLst>
              <a:ext uri="{FF2B5EF4-FFF2-40B4-BE49-F238E27FC236}">
                <a16:creationId xmlns:a16="http://schemas.microsoft.com/office/drawing/2014/main" id="{B3CDFDCD-1D61-4521-9773-AC62D18C7E32}"/>
              </a:ext>
            </a:extLst>
          </p:cNvPr>
          <p:cNvSpPr/>
          <p:nvPr/>
        </p:nvSpPr>
        <p:spPr>
          <a:xfrm rot="5400000">
            <a:off x="4175955" y="3969061"/>
            <a:ext cx="720081" cy="424847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latin typeface="+mj-lt"/>
            </a:endParaRPr>
          </a:p>
        </p:txBody>
      </p:sp>
      <p:sp>
        <p:nvSpPr>
          <p:cNvPr id="12" name="Rectángulo 24">
            <a:extLst>
              <a:ext uri="{FF2B5EF4-FFF2-40B4-BE49-F238E27FC236}">
                <a16:creationId xmlns:a16="http://schemas.microsoft.com/office/drawing/2014/main" id="{1EA5C718-4724-4CDD-9848-FF22E81D7706}"/>
              </a:ext>
            </a:extLst>
          </p:cNvPr>
          <p:cNvSpPr/>
          <p:nvPr/>
        </p:nvSpPr>
        <p:spPr>
          <a:xfrm>
            <a:off x="6300192" y="1124744"/>
            <a:ext cx="266429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Estas condiciones ambientales favorecen el crecimiento de la </a:t>
            </a:r>
            <a:r>
              <a:rPr lang="es-ES" sz="14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leptospira</a:t>
            </a:r>
            <a:r>
              <a:rPr lang="es-ES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(bacteria que produce una enfermedad grave) y la contaminación de animales por beber aguas contaminadas</a:t>
            </a:r>
          </a:p>
        </p:txBody>
      </p:sp>
      <p:sp>
        <p:nvSpPr>
          <p:cNvPr id="14" name="Rectángulo 28">
            <a:extLst>
              <a:ext uri="{FF2B5EF4-FFF2-40B4-BE49-F238E27FC236}">
                <a16:creationId xmlns:a16="http://schemas.microsoft.com/office/drawing/2014/main" id="{F4DA9502-6C54-45E7-8ADB-124F22D87228}"/>
              </a:ext>
            </a:extLst>
          </p:cNvPr>
          <p:cNvSpPr/>
          <p:nvPr/>
        </p:nvSpPr>
        <p:spPr>
          <a:xfrm>
            <a:off x="6588224" y="4149080"/>
            <a:ext cx="2376264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 animales (sin síntomas de enfermedad) se sacrificaron para consumo en un matadero de la región</a:t>
            </a:r>
          </a:p>
        </p:txBody>
      </p:sp>
      <p:sp>
        <p:nvSpPr>
          <p:cNvPr id="17" name="Rectángulo 31">
            <a:extLst>
              <a:ext uri="{FF2B5EF4-FFF2-40B4-BE49-F238E27FC236}">
                <a16:creationId xmlns:a16="http://schemas.microsoft.com/office/drawing/2014/main" id="{5C3E6F07-95E1-4078-9723-92D98D74C35C}"/>
              </a:ext>
            </a:extLst>
          </p:cNvPr>
          <p:cNvSpPr/>
          <p:nvPr/>
        </p:nvSpPr>
        <p:spPr>
          <a:xfrm>
            <a:off x="251520" y="4149080"/>
            <a:ext cx="1944217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 trabajadores del matadero comenzaron a desarrollar síntomas de leptospirosis </a:t>
            </a:r>
          </a:p>
        </p:txBody>
      </p:sp>
      <p:sp>
        <p:nvSpPr>
          <p:cNvPr id="19" name="Flecha abajo 10">
            <a:extLst>
              <a:ext uri="{FF2B5EF4-FFF2-40B4-BE49-F238E27FC236}">
                <a16:creationId xmlns:a16="http://schemas.microsoft.com/office/drawing/2014/main" id="{B6DCE62F-E7EB-49C8-94DD-FEB85E38F2D0}"/>
              </a:ext>
            </a:extLst>
          </p:cNvPr>
          <p:cNvSpPr/>
          <p:nvPr/>
        </p:nvSpPr>
        <p:spPr>
          <a:xfrm rot="16200000">
            <a:off x="5364088" y="1628801"/>
            <a:ext cx="1152128" cy="5760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latin typeface="+mj-lt"/>
            </a:endParaRPr>
          </a:p>
        </p:txBody>
      </p:sp>
      <p:sp>
        <p:nvSpPr>
          <p:cNvPr id="20" name="Flecha abajo 10">
            <a:extLst>
              <a:ext uri="{FF2B5EF4-FFF2-40B4-BE49-F238E27FC236}">
                <a16:creationId xmlns:a16="http://schemas.microsoft.com/office/drawing/2014/main" id="{B6DCE62F-E7EB-49C8-94DD-FEB85E38F2D0}"/>
              </a:ext>
            </a:extLst>
          </p:cNvPr>
          <p:cNvSpPr/>
          <p:nvPr/>
        </p:nvSpPr>
        <p:spPr>
          <a:xfrm rot="16200000" flipV="1">
            <a:off x="2123728" y="4509120"/>
            <a:ext cx="1152128" cy="5760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latin typeface="+mj-lt"/>
            </a:endParaRPr>
          </a:p>
        </p:txBody>
      </p:sp>
      <p:sp>
        <p:nvSpPr>
          <p:cNvPr id="22" name="Flecha abajo 10">
            <a:extLst>
              <a:ext uri="{FF2B5EF4-FFF2-40B4-BE49-F238E27FC236}">
                <a16:creationId xmlns:a16="http://schemas.microsoft.com/office/drawing/2014/main" id="{B6DCE62F-E7EB-49C8-94DD-FEB85E38F2D0}"/>
              </a:ext>
            </a:extLst>
          </p:cNvPr>
          <p:cNvSpPr/>
          <p:nvPr/>
        </p:nvSpPr>
        <p:spPr>
          <a:xfrm rot="16200000" flipV="1">
            <a:off x="5508104" y="4509120"/>
            <a:ext cx="1152128" cy="5760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latin typeface="+mj-lt"/>
            </a:endParaRPr>
          </a:p>
        </p:txBody>
      </p:sp>
      <p:sp>
        <p:nvSpPr>
          <p:cNvPr id="23" name="Flecha abajo 10">
            <a:extLst>
              <a:ext uri="{FF2B5EF4-FFF2-40B4-BE49-F238E27FC236}">
                <a16:creationId xmlns:a16="http://schemas.microsoft.com/office/drawing/2014/main" id="{B6DCE62F-E7EB-49C8-94DD-FEB85E38F2D0}"/>
              </a:ext>
            </a:extLst>
          </p:cNvPr>
          <p:cNvSpPr/>
          <p:nvPr/>
        </p:nvSpPr>
        <p:spPr>
          <a:xfrm rot="10800000" flipV="1">
            <a:off x="7452320" y="3284984"/>
            <a:ext cx="1152128" cy="5760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Efectos de los incendios</a:t>
            </a:r>
          </a:p>
        </p:txBody>
      </p:sp>
      <p:pic>
        <p:nvPicPr>
          <p:cNvPr id="3" name="2 Imagen" descr="Superficie quem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8912" y="1268760"/>
            <a:ext cx="4793368" cy="512168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Cáncer y bomberos</a:t>
            </a:r>
          </a:p>
        </p:txBody>
      </p:sp>
      <p:pic>
        <p:nvPicPr>
          <p:cNvPr id="3" name="2 Imagen" descr="Exposición de bomberas y bomberos a sustancias cancerígenas durante el trabajo_Página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1314" y="1124744"/>
            <a:ext cx="428092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Cáncer e incendios forestales</a:t>
            </a:r>
          </a:p>
        </p:txBody>
      </p:sp>
      <p:pic>
        <p:nvPicPr>
          <p:cNvPr id="3" name="2 Imagen" descr="Cáncer incendios foresta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6984776" cy="252028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115616" y="430761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b="0" dirty="0">
                <a:latin typeface="+mj-lt"/>
              </a:rPr>
              <a:t>&lt; 50 </a:t>
            </a:r>
            <a:r>
              <a:rPr lang="es-ES" b="0" dirty="0" err="1">
                <a:latin typeface="+mj-lt"/>
              </a:rPr>
              <a:t>kms</a:t>
            </a:r>
            <a:r>
              <a:rPr lang="es-ES" b="0" dirty="0">
                <a:latin typeface="+mj-lt"/>
              </a:rPr>
              <a:t> de incendios forestales en los últimos 10 años = incidencia un 10% mayor de tumores cerebrales y un 4,9% mayor de cáncer de pulmón,</a:t>
            </a:r>
            <a:endParaRPr lang="es-ES" dirty="0"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Incendios y contaminación del aire</a:t>
            </a:r>
          </a:p>
        </p:txBody>
      </p:sp>
      <p:grpSp>
        <p:nvGrpSpPr>
          <p:cNvPr id="5" name="Grupo 1">
            <a:extLst>
              <a:ext uri="{FF2B5EF4-FFF2-40B4-BE49-F238E27FC236}">
                <a16:creationId xmlns:a16="http://schemas.microsoft.com/office/drawing/2014/main" id="{2BEB4FB5-382D-4EE7-8B09-C65E8BD97DC5}"/>
              </a:ext>
            </a:extLst>
          </p:cNvPr>
          <p:cNvGrpSpPr/>
          <p:nvPr/>
        </p:nvGrpSpPr>
        <p:grpSpPr>
          <a:xfrm>
            <a:off x="1763688" y="1290070"/>
            <a:ext cx="5745568" cy="1922906"/>
            <a:chOff x="5604510" y="1328315"/>
            <a:chExt cx="5745568" cy="192290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EB91AE4-7B8B-449B-AB28-5EB2FC920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4510" y="1328315"/>
              <a:ext cx="5641775" cy="15201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2 Rectángulo">
              <a:extLst>
                <a:ext uri="{FF2B5EF4-FFF2-40B4-BE49-F238E27FC236}">
                  <a16:creationId xmlns:a16="http://schemas.microsoft.com/office/drawing/2014/main" id="{E2A2F7EC-0124-405F-9559-DD6C4D83297E}"/>
                </a:ext>
              </a:extLst>
            </p:cNvPr>
            <p:cNvSpPr/>
            <p:nvPr/>
          </p:nvSpPr>
          <p:spPr>
            <a:xfrm>
              <a:off x="7460990" y="2974222"/>
              <a:ext cx="388908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sz="1200" dirty="0">
                  <a:hlinkClick r:id="rId3"/>
                </a:rPr>
                <a:t>https://www.ncbi.nlm.nih.gov/pmc/articles/PMC8722568/</a:t>
              </a:r>
              <a:endParaRPr lang="es-ES" sz="1200" dirty="0"/>
            </a:p>
          </p:txBody>
        </p:sp>
      </p:grpSp>
      <p:sp>
        <p:nvSpPr>
          <p:cNvPr id="8" name="4 Rectángulo">
            <a:extLst>
              <a:ext uri="{FF2B5EF4-FFF2-40B4-BE49-F238E27FC236}">
                <a16:creationId xmlns:a16="http://schemas.microsoft.com/office/drawing/2014/main" id="{72401ED1-933E-4AE3-8B65-214A8FD93954}"/>
              </a:ext>
            </a:extLst>
          </p:cNvPr>
          <p:cNvSpPr/>
          <p:nvPr/>
        </p:nvSpPr>
        <p:spPr>
          <a:xfrm>
            <a:off x="323527" y="3933056"/>
            <a:ext cx="8352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400" dirty="0">
                <a:latin typeface="+mj-lt"/>
              </a:rPr>
              <a:t>En estudios publicados recientemente por  investigadores de las Universidades de Idaho y de Florida evidenciaron que </a:t>
            </a:r>
            <a:r>
              <a:rPr lang="es-ES" sz="2400" dirty="0">
                <a:highlight>
                  <a:srgbClr val="FFFF00"/>
                </a:highlight>
                <a:latin typeface="+mj-lt"/>
              </a:rPr>
              <a:t>la carga microbiana </a:t>
            </a:r>
            <a:r>
              <a:rPr lang="es-ES" sz="2400" dirty="0">
                <a:latin typeface="+mj-lt"/>
              </a:rPr>
              <a:t>(bacterias y hongos) </a:t>
            </a:r>
            <a:r>
              <a:rPr lang="es-ES" sz="2400" dirty="0">
                <a:highlight>
                  <a:srgbClr val="FFFF00"/>
                </a:highlight>
                <a:latin typeface="+mj-lt"/>
              </a:rPr>
              <a:t>en humo de incendios forestales </a:t>
            </a:r>
            <a:r>
              <a:rPr lang="es-ES" sz="2400" dirty="0">
                <a:latin typeface="+mj-lt"/>
              </a:rPr>
              <a:t>en el norte de Florida </a:t>
            </a:r>
            <a:r>
              <a:rPr lang="es-ES" sz="2400" dirty="0">
                <a:highlight>
                  <a:srgbClr val="FFFF00"/>
                </a:highlight>
                <a:latin typeface="+mj-lt"/>
              </a:rPr>
              <a:t>era cinco veces mayor que anteriormente al incendio</a:t>
            </a:r>
            <a:r>
              <a:rPr lang="es-ES" sz="2400" dirty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B09E8-D746-36E2-798E-D8F51606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Enfermedades </a:t>
            </a:r>
            <a:r>
              <a:rPr lang="es-ES"/>
              <a:t>por vectores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0C8CD3-A845-528B-2E74-01B19515F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556792"/>
            <a:ext cx="8064896" cy="446449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C00"/>
                </a:solidFill>
                <a:latin typeface="Arial" charset="0"/>
              </a:defRPr>
            </a:lvl9pPr>
          </a:lstStyle>
          <a:p>
            <a:pPr eaLnBrk="1" hangingPunct="1">
              <a:buClrTx/>
            </a:pP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Las </a:t>
            </a:r>
            <a:r>
              <a:rPr lang="es-E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Enfermedades Vectoriales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son aquellas producidas por una gran variedad de agentes infecciosos (bacterias, virus y parásitos) que se transmiten por medio de insectos que actúan como transmisores o como parte del ciclo vital del agente.</a:t>
            </a:r>
            <a:endParaRPr lang="es-ES" kern="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87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EDAA7-2494-0CBB-C68E-A4EF3C93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Mosquitos género </a:t>
            </a:r>
            <a:r>
              <a:rPr lang="es-ES" dirty="0" err="1"/>
              <a:t>Aedes</a:t>
            </a:r>
            <a:endParaRPr lang="es-ES" dirty="0"/>
          </a:p>
        </p:txBody>
      </p:sp>
      <p:pic>
        <p:nvPicPr>
          <p:cNvPr id="3" name="2 Imagen" descr="mosquito-alert-aedes-japonic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556793"/>
            <a:ext cx="5181036" cy="410445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652120" y="2780928"/>
            <a:ext cx="3312368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s-ES" sz="3200" dirty="0">
                <a:latin typeface="+mj-lt"/>
              </a:rPr>
              <a:t> Dengue</a:t>
            </a:r>
          </a:p>
          <a:p>
            <a:pPr algn="l">
              <a:buFont typeface="Arial" pitchFamily="34" charset="0"/>
              <a:buChar char="•"/>
            </a:pPr>
            <a:r>
              <a:rPr lang="es-ES" sz="3200" dirty="0">
                <a:latin typeface="+mj-lt"/>
              </a:rPr>
              <a:t> </a:t>
            </a:r>
            <a:r>
              <a:rPr lang="es-ES" sz="3200" dirty="0" err="1">
                <a:latin typeface="+mj-lt"/>
              </a:rPr>
              <a:t>Chikungunya</a:t>
            </a:r>
            <a:endParaRPr lang="es-ES" sz="3200" dirty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3200" dirty="0">
                <a:latin typeface="+mj-lt"/>
              </a:rPr>
              <a:t> </a:t>
            </a:r>
            <a:r>
              <a:rPr lang="es-ES" sz="3200" dirty="0" err="1">
                <a:latin typeface="+mj-lt"/>
              </a:rPr>
              <a:t>Zika</a:t>
            </a:r>
            <a:endParaRPr lang="es-E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0111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Presencia de mosquito tigre</a:t>
            </a:r>
          </a:p>
        </p:txBody>
      </p:sp>
      <p:pic>
        <p:nvPicPr>
          <p:cNvPr id="3" name="2 Imagen" descr="Presencia mosquito tig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" y="1221829"/>
            <a:ext cx="7543800" cy="4943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556792"/>
            <a:ext cx="8064896" cy="4464496"/>
          </a:xfrm>
        </p:spPr>
        <p:txBody>
          <a:bodyPr/>
          <a:lstStyle/>
          <a:p>
            <a:pPr algn="l" eaLnBrk="1" hangingPunct="1"/>
            <a:r>
              <a:rPr lang="es-ES" dirty="0"/>
              <a:t>Conjunto de actividades organizadas por las Administraciones públicas, con la participación de la sociedad, para prevenir la enfermedad así como para proteger, promover y recuperar la salud de las personas del territorio o región, </a:t>
            </a:r>
            <a:r>
              <a:rPr lang="es-ES" u="sng" dirty="0"/>
              <a:t>tanto en el ámbito individual como en el colectivo</a:t>
            </a:r>
            <a:r>
              <a:rPr lang="es-ES" dirty="0"/>
              <a:t> y mediante acciones sanitarias, sectoriales y transversales.</a:t>
            </a:r>
            <a:endParaRPr lang="es-ES" dirty="0">
              <a:latin typeface="Trebuchet MS" pitchFamily="34" charset="0"/>
            </a:endParaRPr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0" y="6667500"/>
            <a:ext cx="9144000" cy="187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0" scaled="1"/>
          </a:gradFill>
          <a:ln w="317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s-ES" sz="1050" dirty="0">
                <a:solidFill>
                  <a:schemeClr val="bg1"/>
                </a:solidFill>
                <a:latin typeface="Arial" pitchFamily="34" charset="0"/>
              </a:rPr>
              <a:t>Secretaría de salud laboral y sostenibilidad medioambiental</a:t>
            </a: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0C4A5F3D-697C-FAD9-6526-B4584FBF2FE7}"/>
              </a:ext>
            </a:extLst>
          </p:cNvPr>
          <p:cNvSpPr txBox="1">
            <a:spLocks/>
          </p:cNvSpPr>
          <p:nvPr/>
        </p:nvSpPr>
        <p:spPr bwMode="auto">
          <a:xfrm>
            <a:off x="2843213" y="188913"/>
            <a:ext cx="5538787" cy="669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kern="0" dirty="0">
                <a:solidFill>
                  <a:srgbClr val="FF0C00"/>
                </a:solidFill>
                <a:latin typeface="+mj-lt"/>
                <a:ea typeface="+mj-ea"/>
                <a:cs typeface="+mj-cs"/>
              </a:rPr>
              <a:t>Salud pública</a:t>
            </a: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rgbClr val="FF0C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Casos de dengue autóctono</a:t>
            </a:r>
          </a:p>
        </p:txBody>
      </p:sp>
      <p:pic>
        <p:nvPicPr>
          <p:cNvPr id="3" name="2 Imagen" descr="Dengue autóctono 2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3"/>
            <a:ext cx="8095698" cy="446683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Mosquitos género </a:t>
            </a:r>
            <a:r>
              <a:rPr lang="es-ES" dirty="0" err="1"/>
              <a:t>culex</a:t>
            </a:r>
            <a:endParaRPr lang="es-ES" dirty="0"/>
          </a:p>
        </p:txBody>
      </p:sp>
      <p:pic>
        <p:nvPicPr>
          <p:cNvPr id="3" name="2 Imagen" descr="CulexN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2741727" cy="1872208"/>
          </a:xfrm>
          <a:prstGeom prst="rect">
            <a:avLst/>
          </a:prstGeom>
        </p:spPr>
      </p:pic>
      <p:pic>
        <p:nvPicPr>
          <p:cNvPr id="4" name="3 Imagen" descr="ciclo_transmisionfonilo_tcm30-111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47" y="2276872"/>
            <a:ext cx="5461253" cy="420451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75856" y="1340768"/>
            <a:ext cx="550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s-ES" sz="3200" dirty="0">
                <a:latin typeface="+mj-lt"/>
              </a:rPr>
              <a:t> Fiebre del Nilo Occidental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3213" y="188913"/>
            <a:ext cx="5761235" cy="669925"/>
          </a:xfrm>
        </p:spPr>
        <p:txBody>
          <a:bodyPr/>
          <a:lstStyle/>
          <a:p>
            <a:r>
              <a:rPr lang="es-ES" dirty="0"/>
              <a:t>Focos fiebre del Nilo occidental</a:t>
            </a:r>
          </a:p>
        </p:txBody>
      </p:sp>
      <p:pic>
        <p:nvPicPr>
          <p:cNvPr id="3" name="2 Imagen" descr="focosfonespana2015-2020_tcm30-378574_tcm30-3785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060848"/>
            <a:ext cx="5041829" cy="356037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Fiebre del Nilo occidental 2022</a:t>
            </a:r>
          </a:p>
        </p:txBody>
      </p:sp>
      <p:pic>
        <p:nvPicPr>
          <p:cNvPr id="3" name="2 Imagen" descr="Virus de Nilo 2022 Andalucí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4557" y="1124322"/>
            <a:ext cx="6119771" cy="532901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Fiebre del Nilo occidental 2020</a:t>
            </a:r>
          </a:p>
        </p:txBody>
      </p:sp>
      <p:pic>
        <p:nvPicPr>
          <p:cNvPr id="3" name="2 Imagen" descr="virus del nilo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17411"/>
            <a:ext cx="8532440" cy="356748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Garrapatas </a:t>
            </a:r>
            <a:r>
              <a:rPr lang="es-ES" dirty="0" err="1"/>
              <a:t>Hyalomma</a:t>
            </a:r>
            <a:endParaRPr lang="es-ES" dirty="0"/>
          </a:p>
        </p:txBody>
      </p:sp>
      <p:pic>
        <p:nvPicPr>
          <p:cNvPr id="3" name="2 Imagen" descr="Hyalomma_marginat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802914"/>
            <a:ext cx="3024336" cy="270831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043608" y="4932457"/>
            <a:ext cx="72008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s-ES" sz="3200" dirty="0">
                <a:latin typeface="+mj-lt"/>
              </a:rPr>
              <a:t> Fiebre hemorrágica Crimea-Congo</a:t>
            </a:r>
          </a:p>
          <a:p>
            <a:pPr algn="l">
              <a:buFont typeface="Arial" pitchFamily="34" charset="0"/>
              <a:buChar char="•"/>
            </a:pPr>
            <a:r>
              <a:rPr lang="es-ES" sz="3200" dirty="0">
                <a:latin typeface="+mj-lt"/>
              </a:rPr>
              <a:t> Enfermedad de </a:t>
            </a:r>
            <a:r>
              <a:rPr lang="es-ES" sz="3200" dirty="0" err="1">
                <a:latin typeface="+mj-lt"/>
              </a:rPr>
              <a:t>Lyme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3213" y="188913"/>
            <a:ext cx="6193283" cy="669925"/>
          </a:xfrm>
        </p:spPr>
        <p:txBody>
          <a:bodyPr/>
          <a:lstStyle/>
          <a:p>
            <a:r>
              <a:rPr lang="es-ES" dirty="0"/>
              <a:t>Distribución </a:t>
            </a:r>
            <a:r>
              <a:rPr lang="es-ES" dirty="0" err="1"/>
              <a:t>Hyalomma</a:t>
            </a:r>
            <a:r>
              <a:rPr lang="es-ES" dirty="0"/>
              <a:t> </a:t>
            </a:r>
            <a:r>
              <a:rPr lang="es-ES" dirty="0" err="1"/>
              <a:t>Marginatus</a:t>
            </a:r>
            <a:endParaRPr lang="es-ES" dirty="0"/>
          </a:p>
        </p:txBody>
      </p:sp>
      <p:pic>
        <p:nvPicPr>
          <p:cNvPr id="3" name="2 Imagen" descr="hyalomma-marginatum-mapa-eur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07939"/>
            <a:ext cx="7924562" cy="464134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3213" y="188913"/>
            <a:ext cx="6049267" cy="669925"/>
          </a:xfrm>
        </p:spPr>
        <p:txBody>
          <a:bodyPr/>
          <a:lstStyle/>
          <a:p>
            <a:r>
              <a:rPr lang="es-ES" dirty="0"/>
              <a:t>Fiebre hemorrágica Crimea-Congo</a:t>
            </a:r>
          </a:p>
        </p:txBody>
      </p:sp>
      <p:pic>
        <p:nvPicPr>
          <p:cNvPr id="5" name="4 Imagen" descr="Crimea Congo El Paí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24743"/>
            <a:ext cx="5373018" cy="539988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Enfermedad de </a:t>
            </a:r>
            <a:r>
              <a:rPr lang="es-ES" dirty="0" err="1"/>
              <a:t>Lyme</a:t>
            </a:r>
            <a:endParaRPr lang="es-ES" dirty="0"/>
          </a:p>
        </p:txBody>
      </p:sp>
      <p:pic>
        <p:nvPicPr>
          <p:cNvPr id="3" name="2 Imagen" descr="Ly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061972"/>
            <a:ext cx="4752528" cy="53870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#</a:t>
            </a:r>
            <a:r>
              <a:rPr lang="es-ES" dirty="0" err="1"/>
              <a:t>EstamosATiempo</a:t>
            </a:r>
            <a:r>
              <a:rPr lang="es-ES" dirty="0"/>
              <a:t> #Organízate</a:t>
            </a:r>
          </a:p>
        </p:txBody>
      </p:sp>
      <p:pic>
        <p:nvPicPr>
          <p:cNvPr id="4" name="3 Imagen" descr="IMAGEN-REDES-28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052736"/>
            <a:ext cx="5472608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11CB5-4B75-F2A8-3FE8-9E3F24CBB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213" y="188913"/>
            <a:ext cx="5905251" cy="669925"/>
          </a:xfrm>
        </p:spPr>
        <p:txBody>
          <a:bodyPr/>
          <a:lstStyle/>
          <a:p>
            <a:r>
              <a:rPr lang="es-ES" dirty="0"/>
              <a:t>Determinantes de salud pública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86EDE2D-D96C-84F4-E0E4-C3C9119037A5}"/>
              </a:ext>
            </a:extLst>
          </p:cNvPr>
          <p:cNvSpPr/>
          <p:nvPr/>
        </p:nvSpPr>
        <p:spPr bwMode="auto">
          <a:xfrm>
            <a:off x="2195736" y="1340768"/>
            <a:ext cx="4608512" cy="446449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C00"/>
              </a:buClr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B636A044-EF39-E752-7C2B-3DB7BF33070B}"/>
              </a:ext>
            </a:extLst>
          </p:cNvPr>
          <p:cNvSpPr/>
          <p:nvPr/>
        </p:nvSpPr>
        <p:spPr bwMode="auto">
          <a:xfrm rot="1412703">
            <a:off x="384169" y="1640643"/>
            <a:ext cx="2160240" cy="867642"/>
          </a:xfrm>
          <a:prstGeom prst="homePlat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/>
              </a:gs>
            </a:gsLst>
            <a:lin ang="10800000" scaled="1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C00"/>
              </a:buClr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Estilos de vida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E10CED6E-9DB4-C63C-BF67-EF2D26967E5D}"/>
              </a:ext>
            </a:extLst>
          </p:cNvPr>
          <p:cNvSpPr/>
          <p:nvPr/>
        </p:nvSpPr>
        <p:spPr bwMode="auto">
          <a:xfrm>
            <a:off x="35496" y="3140968"/>
            <a:ext cx="2160240" cy="867642"/>
          </a:xfrm>
          <a:prstGeom prst="homePlat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/>
              </a:gs>
            </a:gsLst>
            <a:lin ang="10800000" scaled="1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C00"/>
              </a:buClr>
              <a:buSzTx/>
              <a:buFontTx/>
              <a:buNone/>
              <a:tabLst/>
            </a:pPr>
            <a:r>
              <a:rPr lang="es-ES" dirty="0" err="1"/>
              <a:t>Biológícos</a:t>
            </a: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4C8A062D-27C6-538A-1317-F3C7F2C88729}"/>
              </a:ext>
            </a:extLst>
          </p:cNvPr>
          <p:cNvSpPr/>
          <p:nvPr/>
        </p:nvSpPr>
        <p:spPr bwMode="auto">
          <a:xfrm rot="20242659">
            <a:off x="527792" y="4843558"/>
            <a:ext cx="2160240" cy="867642"/>
          </a:xfrm>
          <a:prstGeom prst="homePlat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/>
              </a:gs>
            </a:gsLst>
            <a:lin ang="10800000" scaled="1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C00"/>
              </a:buClr>
              <a:buSzTx/>
              <a:buFontTx/>
              <a:buNone/>
              <a:tabLst/>
            </a:pPr>
            <a:r>
              <a:rPr lang="es-ES" dirty="0"/>
              <a:t>Sistema sanitario</a:t>
            </a: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7D2AA451-9E97-CD26-249B-D2D0E0035835}"/>
              </a:ext>
            </a:extLst>
          </p:cNvPr>
          <p:cNvSpPr/>
          <p:nvPr/>
        </p:nvSpPr>
        <p:spPr bwMode="auto">
          <a:xfrm rot="20478902" flipH="1">
            <a:off x="6454719" y="1647779"/>
            <a:ext cx="2508913" cy="867642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bg1"/>
              </a:gs>
            </a:gsLst>
            <a:lin ang="10800000" scaled="1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C00"/>
              </a:buClr>
              <a:buSzTx/>
              <a:buFontTx/>
              <a:buNone/>
              <a:tabLst/>
            </a:pPr>
            <a:r>
              <a:rPr lang="es-ES" dirty="0"/>
              <a:t>Medio ambiente</a:t>
            </a: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38C00D2-15BB-C5A5-309B-332963EE30EC}"/>
              </a:ext>
            </a:extLst>
          </p:cNvPr>
          <p:cNvSpPr/>
          <p:nvPr/>
        </p:nvSpPr>
        <p:spPr bwMode="auto">
          <a:xfrm>
            <a:off x="3419872" y="4581128"/>
            <a:ext cx="2520280" cy="108012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  <a:alpha val="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C00"/>
              </a:buClr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Salud Laboral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2CD0668-DDB0-3E77-C6F2-A50CE9ECF7E1}"/>
              </a:ext>
            </a:extLst>
          </p:cNvPr>
          <p:cNvSpPr txBox="1"/>
          <p:nvPr/>
        </p:nvSpPr>
        <p:spPr>
          <a:xfrm>
            <a:off x="3059832" y="2060848"/>
            <a:ext cx="2723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SALUD</a:t>
            </a:r>
          </a:p>
          <a:p>
            <a:pPr algn="ctr"/>
            <a:r>
              <a:rPr lang="es-ES" sz="4000" dirty="0"/>
              <a:t>PÚBLICA</a:t>
            </a:r>
          </a:p>
        </p:txBody>
      </p:sp>
      <p:sp>
        <p:nvSpPr>
          <p:cNvPr id="16" name="Flecha: pentágono 15">
            <a:extLst>
              <a:ext uri="{FF2B5EF4-FFF2-40B4-BE49-F238E27FC236}">
                <a16:creationId xmlns:a16="http://schemas.microsoft.com/office/drawing/2014/main" id="{6B49EAB9-8379-19CF-0FED-533F80F673ED}"/>
              </a:ext>
            </a:extLst>
          </p:cNvPr>
          <p:cNvSpPr/>
          <p:nvPr/>
        </p:nvSpPr>
        <p:spPr bwMode="auto">
          <a:xfrm flipH="1">
            <a:off x="6372200" y="4433566"/>
            <a:ext cx="2508913" cy="867642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bg1"/>
              </a:gs>
            </a:gsLst>
            <a:lin ang="10800000" scaled="1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C00"/>
              </a:buClr>
              <a:buSzTx/>
              <a:buFontTx/>
              <a:buNone/>
              <a:tabLst/>
            </a:pPr>
            <a:r>
              <a:rPr lang="es-ES" dirty="0"/>
              <a:t>Socioeconómicos</a:t>
            </a: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EA5084C-0D05-F4BF-D380-4B2C475EDECD}"/>
              </a:ext>
            </a:extLst>
          </p:cNvPr>
          <p:cNvSpPr txBox="1"/>
          <p:nvPr/>
        </p:nvSpPr>
        <p:spPr>
          <a:xfrm>
            <a:off x="5889165" y="5805264"/>
            <a:ext cx="293130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0" dirty="0">
                <a:solidFill>
                  <a:srgbClr val="FF0000"/>
                </a:solidFill>
              </a:rPr>
              <a:t>Condiciones de trabajo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1AEE613D-7FA1-867A-CF4B-AFB6AADFC1DB}"/>
              </a:ext>
            </a:extLst>
          </p:cNvPr>
          <p:cNvCxnSpPr/>
          <p:nvPr/>
        </p:nvCxnSpPr>
        <p:spPr bwMode="auto">
          <a:xfrm>
            <a:off x="7452320" y="5353181"/>
            <a:ext cx="0" cy="452083"/>
          </a:xfrm>
          <a:prstGeom prst="straightConnector1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E4A8DE88-5572-2FE4-F29E-DA07B9171A4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64088" y="5517232"/>
            <a:ext cx="525077" cy="288032"/>
          </a:xfrm>
          <a:prstGeom prst="straightConnector1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564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Impactos del cambio climático en la salud</a:t>
            </a:r>
          </a:p>
        </p:txBody>
      </p:sp>
      <p:pic>
        <p:nvPicPr>
          <p:cNvPr id="4" name="3 Imagen" descr="Efectos 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1055" y="1052736"/>
            <a:ext cx="5475401" cy="54006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528" y="5157192"/>
            <a:ext cx="5256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200" dirty="0">
                <a:latin typeface="+mj-lt"/>
              </a:rPr>
              <a:t>El cambio climático no causa nuevas enfermedades, amplifica y redistribuye las ya existentes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E7B18-9A3D-0D8B-4E46-1183FFFF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Efectos directos del cambio climático en la salud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FBD640A-C44B-4825-1954-589C92B8171A}"/>
              </a:ext>
            </a:extLst>
          </p:cNvPr>
          <p:cNvSpPr txBox="1">
            <a:spLocks/>
          </p:cNvSpPr>
          <p:nvPr/>
        </p:nvSpPr>
        <p:spPr>
          <a:xfrm>
            <a:off x="683568" y="1389856"/>
            <a:ext cx="8065145" cy="4919464"/>
          </a:xfrm>
          <a:prstGeom prst="rect">
            <a:avLst/>
          </a:prstGeom>
        </p:spPr>
        <p:txBody>
          <a:bodyPr/>
          <a:lstStyle>
            <a:lvl1pPr marL="5334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C00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C00"/>
              </a:buClr>
              <a:buFont typeface="Wingdings" pitchFamily="2" charset="2"/>
              <a:buChar char="§"/>
              <a:defRPr sz="2400">
                <a:solidFill>
                  <a:srgbClr val="FF0C00"/>
                </a:solidFill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C00"/>
              </a:buClr>
              <a:buFont typeface="frutiger" pitchFamily="34" charset="0"/>
              <a:buChar char="°"/>
              <a:defRPr sz="2000">
                <a:solidFill>
                  <a:schemeClr val="tx1"/>
                </a:solidFill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C00"/>
              </a:buClr>
              <a:buChar char="•"/>
              <a:defRPr>
                <a:solidFill>
                  <a:srgbClr val="FF0C00"/>
                </a:solidFill>
                <a:latin typeface="+mn-lt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628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3086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543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4000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2400" b="0" kern="0" dirty="0"/>
              <a:t>En las temperaturas</a:t>
            </a:r>
          </a:p>
          <a:p>
            <a:pPr lvl="1"/>
            <a:r>
              <a:rPr lang="es-ES" sz="2000" b="0" kern="0" dirty="0"/>
              <a:t>Olas de calor, prolongación del verano, fenómenos meteorológicos extremos (Filomena, </a:t>
            </a:r>
            <a:r>
              <a:rPr lang="es-ES" sz="2000" b="0" kern="0" dirty="0" err="1"/>
              <a:t>DANAs</a:t>
            </a:r>
            <a:r>
              <a:rPr lang="es-ES" sz="2000" b="0" kern="0" dirty="0"/>
              <a:t>…), incendios forestales…</a:t>
            </a:r>
          </a:p>
          <a:p>
            <a:r>
              <a:rPr lang="es-ES" sz="2400" b="0" kern="0" dirty="0"/>
              <a:t>En el agua</a:t>
            </a:r>
          </a:p>
          <a:p>
            <a:pPr lvl="1"/>
            <a:r>
              <a:rPr lang="es-ES" sz="2000" b="0" kern="0" dirty="0"/>
              <a:t>Sequías, aumento de frecuencia de precipitaciones torrenciales, deterioro calidad del agua…</a:t>
            </a:r>
          </a:p>
          <a:p>
            <a:r>
              <a:rPr lang="es-ES" sz="2400" b="0" kern="0" dirty="0"/>
              <a:t>En el aire</a:t>
            </a:r>
          </a:p>
          <a:p>
            <a:pPr lvl="1"/>
            <a:r>
              <a:rPr lang="es-ES" sz="2000" b="0" kern="0" dirty="0"/>
              <a:t>Deterioro calidad de aire (NO</a:t>
            </a:r>
            <a:r>
              <a:rPr lang="es-ES" sz="2000" b="0" kern="0" baseline="-25000" dirty="0"/>
              <a:t>2</a:t>
            </a:r>
            <a:r>
              <a:rPr lang="es-ES" sz="2000" b="0" kern="0" dirty="0"/>
              <a:t>, SO</a:t>
            </a:r>
            <a:r>
              <a:rPr lang="es-ES" sz="2000" b="0" kern="0" baseline="-25000" dirty="0"/>
              <a:t>2</a:t>
            </a:r>
            <a:r>
              <a:rPr lang="es-ES" sz="2000" b="0" kern="0" dirty="0"/>
              <a:t>, ozono troposférico), cambio pautas de pólenes, intensificación de calima…</a:t>
            </a:r>
          </a:p>
          <a:p>
            <a:r>
              <a:rPr lang="es-ES" sz="2400" b="0" kern="0" dirty="0"/>
              <a:t>En las enfermedades transmitidas por vectores</a:t>
            </a:r>
          </a:p>
          <a:p>
            <a:pPr lvl="1"/>
            <a:r>
              <a:rPr lang="es-ES" sz="2000" b="0" kern="0" dirty="0"/>
              <a:t>Dengue, zika, </a:t>
            </a:r>
            <a:r>
              <a:rPr lang="es-ES" sz="2000" b="0" kern="0" dirty="0" err="1"/>
              <a:t>chikungunya</a:t>
            </a:r>
            <a:r>
              <a:rPr lang="es-ES" sz="2000" b="0" kern="0" dirty="0"/>
              <a:t>, fiebre del Nilo Occidental, fiebre hemorrágica Crimea-Congo, enfermedad de </a:t>
            </a:r>
            <a:r>
              <a:rPr lang="es-ES" sz="2000" b="0" kern="0" dirty="0" err="1"/>
              <a:t>Lyme</a:t>
            </a:r>
            <a:r>
              <a:rPr lang="es-ES" sz="2000" b="0" kern="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1882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8865C-CE91-A7A3-F8C5-3030E35D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Altas temperaturas</a:t>
            </a: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547664" y="6231659"/>
            <a:ext cx="7819950" cy="2936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C00"/>
              </a:buClr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cifra supera la media anual, que se sitúa alrededor de los 1.300 muertos por año.</a:t>
            </a:r>
          </a:p>
        </p:txBody>
      </p:sp>
      <p:grpSp>
        <p:nvGrpSpPr>
          <p:cNvPr id="4" name="Grupo 5"/>
          <p:cNvGrpSpPr/>
          <p:nvPr/>
        </p:nvGrpSpPr>
        <p:grpSpPr>
          <a:xfrm>
            <a:off x="1762352" y="1052736"/>
            <a:ext cx="7130128" cy="4653678"/>
            <a:chOff x="210363" y="33984"/>
            <a:chExt cx="8354264" cy="6074886"/>
          </a:xfrm>
        </p:grpSpPr>
        <p:pic>
          <p:nvPicPr>
            <p:cNvPr id="5" name="Imagen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650" y="1459762"/>
              <a:ext cx="6475615" cy="364253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Imagen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363" y="33984"/>
              <a:ext cx="4915871" cy="1425778"/>
            </a:xfrm>
            <a:prstGeom prst="rect">
              <a:avLst/>
            </a:prstGeom>
          </p:spPr>
        </p:pic>
        <p:pic>
          <p:nvPicPr>
            <p:cNvPr id="7" name="Imagen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8717" y="4978130"/>
              <a:ext cx="4595910" cy="1130740"/>
            </a:xfrm>
            <a:prstGeom prst="rect">
              <a:avLst/>
            </a:prstGeom>
          </p:spPr>
        </p:pic>
      </p:grpSp>
      <p:pic>
        <p:nvPicPr>
          <p:cNvPr id="8" name="Imagen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725144"/>
            <a:ext cx="3920207" cy="145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624321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3DE7B18-9A3D-0D8B-4E46-1183FFFF4DA1}"/>
              </a:ext>
            </a:extLst>
          </p:cNvPr>
          <p:cNvSpPr txBox="1">
            <a:spLocks/>
          </p:cNvSpPr>
          <p:nvPr/>
        </p:nvSpPr>
        <p:spPr>
          <a:xfrm>
            <a:off x="2843213" y="44624"/>
            <a:ext cx="5833243" cy="8640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0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Efectos de las altas temperaturas en la salud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236296" y="4005293"/>
            <a:ext cx="1656184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Font typeface="Arial" pitchFamily="34" charset="0"/>
              <a:buChar char="•"/>
            </a:pPr>
            <a:r>
              <a:rPr lang="es-ES" sz="1400" dirty="0">
                <a:latin typeface="+mj-lt"/>
              </a:rPr>
              <a:t> Efectos sobre el sistema reproductivo</a:t>
            </a:r>
          </a:p>
          <a:p>
            <a:pPr algn="l">
              <a:buClrTx/>
              <a:buFont typeface="Arial" pitchFamily="34" charset="0"/>
              <a:buChar char="•"/>
            </a:pPr>
            <a:r>
              <a:rPr lang="es-ES" sz="1400" dirty="0">
                <a:latin typeface="+mj-lt"/>
              </a:rPr>
              <a:t> Aumenta el impacto de la contaminación ambiental</a:t>
            </a:r>
          </a:p>
          <a:p>
            <a:pPr algn="l">
              <a:buClrTx/>
              <a:buFont typeface="Arial" pitchFamily="34" charset="0"/>
              <a:buChar char="•"/>
            </a:pPr>
            <a:r>
              <a:rPr lang="es-ES" sz="1400" dirty="0">
                <a:latin typeface="+mj-lt"/>
              </a:rPr>
              <a:t> Deterioro del rendimiento humano</a:t>
            </a:r>
          </a:p>
          <a:p>
            <a:pPr algn="l">
              <a:buClrTx/>
              <a:buFont typeface="Arial" pitchFamily="34" charset="0"/>
              <a:buChar char="•"/>
            </a:pPr>
            <a:endParaRPr lang="es-E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14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mO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89040"/>
            <a:ext cx="4536504" cy="2750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DE7B18-9A3D-0D8B-4E46-1183FFFF4DA1}"/>
              </a:ext>
            </a:extLst>
          </p:cNvPr>
          <p:cNvSpPr txBox="1">
            <a:spLocks/>
          </p:cNvSpPr>
          <p:nvPr/>
        </p:nvSpPr>
        <p:spPr>
          <a:xfrm>
            <a:off x="2843213" y="188640"/>
            <a:ext cx="5833243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0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Factores de riesgo laboral</a:t>
            </a:r>
          </a:p>
        </p:txBody>
      </p:sp>
      <p:pic>
        <p:nvPicPr>
          <p:cNvPr id="4" name="3 Imagen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9040"/>
            <a:ext cx="4536504" cy="2754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179512" y="609329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rgbClr val="FF0000"/>
                </a:solidFill>
              </a:rPr>
              <a:t>Alta intensidad física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652120" y="609329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Uso de </a:t>
            </a:r>
            <a:r>
              <a:rPr lang="es-ES" dirty="0" err="1">
                <a:solidFill>
                  <a:srgbClr val="FF0000"/>
                </a:solidFill>
              </a:rPr>
              <a:t>EPIs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8" name="7 Imagen" descr="Cocin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052737"/>
            <a:ext cx="4572000" cy="273630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364088" y="105273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Trabajos en interior con fuentes de calor</a:t>
            </a:r>
          </a:p>
        </p:txBody>
      </p:sp>
      <p:pic>
        <p:nvPicPr>
          <p:cNvPr id="10" name="9 Imagen" descr="pEx 88-C NAROC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81668"/>
            <a:ext cx="4572000" cy="270737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79512" y="105273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rgbClr val="FF0000"/>
                </a:solidFill>
              </a:rPr>
              <a:t>Trabajos en exterior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cretaría Salud Laboral">
  <a:themeElements>
    <a:clrScheme name="">
      <a:dk1>
        <a:srgbClr val="000000"/>
      </a:dk1>
      <a:lt1>
        <a:srgbClr val="FFFFFF"/>
      </a:lt1>
      <a:dk2>
        <a:srgbClr val="E52330"/>
      </a:dk2>
      <a:lt2>
        <a:srgbClr val="FFFFFF"/>
      </a:lt2>
      <a:accent1>
        <a:srgbClr val="969696"/>
      </a:accent1>
      <a:accent2>
        <a:srgbClr val="FF9999"/>
      </a:accent2>
      <a:accent3>
        <a:srgbClr val="FFFFFF"/>
      </a:accent3>
      <a:accent4>
        <a:srgbClr val="000000"/>
      </a:accent4>
      <a:accent5>
        <a:srgbClr val="C9C9C9"/>
      </a:accent5>
      <a:accent6>
        <a:srgbClr val="E78A8A"/>
      </a:accent6>
      <a:hlink>
        <a:srgbClr val="993300"/>
      </a:hlink>
      <a:folHlink>
        <a:srgbClr val="FF0000"/>
      </a:folHlink>
    </a:clrScheme>
    <a:fontScheme name="Secretaría Salud Labo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bg1"/>
            </a:gs>
          </a:gsLst>
          <a:lin ang="0" scaled="1"/>
        </a:gradFill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C00"/>
          </a:buClr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bg1"/>
            </a:gs>
          </a:gsLst>
          <a:lin ang="0" scaled="1"/>
        </a:gradFill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C00"/>
          </a:buClr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Secretaría Salud Labor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retaría Salud Labor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retaría Salud Labor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retaría Salud Labor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retaría Salud Labo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retaría Salud Labo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retaría Salud Labo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Secretaría Salud Laboral</Template>
  <TotalTime>15526</TotalTime>
  <Words>1221</Words>
  <Application>Microsoft Office PowerPoint</Application>
  <PresentationFormat>Presentación en pantalla (4:3)</PresentationFormat>
  <Paragraphs>151</Paragraphs>
  <Slides>39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39</vt:i4>
      </vt:variant>
    </vt:vector>
  </HeadingPairs>
  <TitlesOfParts>
    <vt:vector size="50" baseType="lpstr">
      <vt:lpstr>Arial</vt:lpstr>
      <vt:lpstr>Arial</vt:lpstr>
      <vt:lpstr>Calibri</vt:lpstr>
      <vt:lpstr>Courier New</vt:lpstr>
      <vt:lpstr>frutiger</vt:lpstr>
      <vt:lpstr>Trebuchet MS</vt:lpstr>
      <vt:lpstr>Wingdings</vt:lpstr>
      <vt:lpstr>Secretaría Salud Laboral</vt:lpstr>
      <vt:lpstr>Diseño personalizado</vt:lpstr>
      <vt:lpstr>1_Diseño personalizado</vt:lpstr>
      <vt:lpstr>2_Diseño personalizado</vt:lpstr>
      <vt:lpstr>Riesgos en el trabajo relacionados con altas temperaturas y olas de calor  Seminario riesgos de altas temperaturas en el trabajo de CCOO Aragón</vt:lpstr>
      <vt:lpstr>El cambio climático es el presente</vt:lpstr>
      <vt:lpstr>Conjunto de actividades organizadas por las Administraciones públicas, con la participación de la sociedad, para prevenir la enfermedad así como para proteger, promover y recuperar la salud de las personas del territorio o región, tanto en el ámbito individual como en el colectivo y mediante acciones sanitarias, sectoriales y transversales.</vt:lpstr>
      <vt:lpstr>Determinantes de salud pública</vt:lpstr>
      <vt:lpstr>Impactos del cambio climático en la salud</vt:lpstr>
      <vt:lpstr>Efectos directos del cambio climático en la salud</vt:lpstr>
      <vt:lpstr>Altas temperaturas</vt:lpstr>
      <vt:lpstr>Presentación de PowerPoint</vt:lpstr>
      <vt:lpstr>Presentación de PowerPoint</vt:lpstr>
      <vt:lpstr>Muertes por golpe de calor en España 2022</vt:lpstr>
      <vt:lpstr>Marco normativo altas temperaturas</vt:lpstr>
      <vt:lpstr>Real Decreto-ley 14/2022</vt:lpstr>
      <vt:lpstr>PRL y altas temperaturas</vt:lpstr>
      <vt:lpstr>Índice de calor</vt:lpstr>
      <vt:lpstr>Medidas preventivas frente a altas temperaturas</vt:lpstr>
      <vt:lpstr>Acción sindical de CCOO</vt:lpstr>
      <vt:lpstr>Acción sindical de CCOO</vt:lpstr>
      <vt:lpstr>Acción sindical de CCOO</vt:lpstr>
      <vt:lpstr>Acción sindical de CCOO</vt:lpstr>
      <vt:lpstr>Acción sindical de CCOO</vt:lpstr>
      <vt:lpstr>Fenómenos meteorológicos extremos</vt:lpstr>
      <vt:lpstr>Efectos de las inundaciones</vt:lpstr>
      <vt:lpstr>Efectos de los incendios</vt:lpstr>
      <vt:lpstr>Cáncer y bomberos</vt:lpstr>
      <vt:lpstr>Cáncer e incendios forestales</vt:lpstr>
      <vt:lpstr>Incendios y contaminación del aire</vt:lpstr>
      <vt:lpstr>Enfermedades por vectores</vt:lpstr>
      <vt:lpstr>Mosquitos género Aedes</vt:lpstr>
      <vt:lpstr>Presencia de mosquito tigre</vt:lpstr>
      <vt:lpstr>Casos de dengue autóctono</vt:lpstr>
      <vt:lpstr>Mosquitos género culex</vt:lpstr>
      <vt:lpstr>Focos fiebre del Nilo occidental</vt:lpstr>
      <vt:lpstr>Fiebre del Nilo occidental 2022</vt:lpstr>
      <vt:lpstr>Fiebre del Nilo occidental 2020</vt:lpstr>
      <vt:lpstr>Garrapatas Hyalomma</vt:lpstr>
      <vt:lpstr>Distribución Hyalomma Marginatus</vt:lpstr>
      <vt:lpstr>Fiebre hemorrágica Crimea-Congo</vt:lpstr>
      <vt:lpstr>Enfermedad de Lyme</vt:lpstr>
      <vt:lpstr>#EstamosATiempo #Organízate</vt:lpstr>
    </vt:vector>
  </TitlesOfParts>
  <Company>CSCCOO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Nuevas formas de control empresarial</dc:title>
  <dc:creator>CCOO</dc:creator>
  <cp:lastModifiedBy>Luis Clarimon</cp:lastModifiedBy>
  <cp:revision>677</cp:revision>
  <dcterms:created xsi:type="dcterms:W3CDTF">2010-08-04T10:23:14Z</dcterms:created>
  <dcterms:modified xsi:type="dcterms:W3CDTF">2023-05-04T07:34:43Z</dcterms:modified>
</cp:coreProperties>
</file>